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439" r:id="rId6"/>
    <p:sldId id="440" r:id="rId7"/>
    <p:sldId id="441" r:id="rId8"/>
    <p:sldId id="444" r:id="rId9"/>
    <p:sldId id="450" r:id="rId10"/>
    <p:sldId id="447" r:id="rId11"/>
    <p:sldId id="442" r:id="rId12"/>
    <p:sldId id="443" r:id="rId13"/>
    <p:sldId id="445" r:id="rId14"/>
    <p:sldId id="446" r:id="rId15"/>
    <p:sldId id="448" r:id="rId16"/>
    <p:sldId id="449" r:id="rId17"/>
    <p:sldId id="451" r:id="rId18"/>
    <p:sldId id="428" r:id="rId19"/>
  </p:sldIdLst>
  <p:sldSz cx="9144000" cy="5143500" type="screen16x9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59">
          <p15:clr>
            <a:srgbClr val="A4A3A4"/>
          </p15:clr>
        </p15:guide>
        <p15:guide id="4" orient="horz" pos="2981">
          <p15:clr>
            <a:srgbClr val="A4A3A4"/>
          </p15:clr>
        </p15:guide>
        <p15:guide id="5" pos="5488">
          <p15:clr>
            <a:srgbClr val="A4A3A4"/>
          </p15:clr>
        </p15:guide>
        <p15:guide id="6" pos="2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FAFCFC"/>
    <a:srgbClr val="F0F8EE"/>
    <a:srgbClr val="EEEEEE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5" autoAdjust="0"/>
    <p:restoredTop sz="93428" autoAdjust="0"/>
  </p:normalViewPr>
  <p:slideViewPr>
    <p:cSldViewPr>
      <p:cViewPr varScale="1">
        <p:scale>
          <a:sx n="85" d="100"/>
          <a:sy n="85" d="100"/>
        </p:scale>
        <p:origin x="990" y="66"/>
      </p:cViewPr>
      <p:guideLst>
        <p:guide orient="horz" pos="1620"/>
        <p:guide pos="2880"/>
        <p:guide orient="horz" pos="259"/>
        <p:guide orient="horz" pos="2981"/>
        <p:guide pos="5488"/>
        <p:guide pos="2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kesh Dani" userId="df2387f9-0dd1-4f55-b638-ea0d71a8d4d2" providerId="ADAL" clId="{3B6E178D-AD54-4768-AF67-3A75F4789D37}"/>
    <pc:docChg chg="modSld">
      <pc:chgData name="Mukesh Dani" userId="df2387f9-0dd1-4f55-b638-ea0d71a8d4d2" providerId="ADAL" clId="{3B6E178D-AD54-4768-AF67-3A75F4789D37}" dt="2025-07-09T04:49:12.434" v="4" actId="20577"/>
      <pc:docMkLst>
        <pc:docMk/>
      </pc:docMkLst>
      <pc:sldChg chg="modSp mod">
        <pc:chgData name="Mukesh Dani" userId="df2387f9-0dd1-4f55-b638-ea0d71a8d4d2" providerId="ADAL" clId="{3B6E178D-AD54-4768-AF67-3A75F4789D37}" dt="2025-07-09T04:49:04.874" v="3" actId="20577"/>
        <pc:sldMkLst>
          <pc:docMk/>
          <pc:sldMk cId="2360590792" sldId="440"/>
        </pc:sldMkLst>
        <pc:spChg chg="mod">
          <ac:chgData name="Mukesh Dani" userId="df2387f9-0dd1-4f55-b638-ea0d71a8d4d2" providerId="ADAL" clId="{3B6E178D-AD54-4768-AF67-3A75F4789D37}" dt="2025-07-09T04:49:04.874" v="3" actId="20577"/>
          <ac:spMkLst>
            <pc:docMk/>
            <pc:sldMk cId="2360590792" sldId="440"/>
            <ac:spMk id="2" creationId="{EA34594A-9A9D-139C-5610-6F938CFDB801}"/>
          </ac:spMkLst>
        </pc:spChg>
      </pc:sldChg>
      <pc:sldChg chg="modSp mod">
        <pc:chgData name="Mukesh Dani" userId="df2387f9-0dd1-4f55-b638-ea0d71a8d4d2" providerId="ADAL" clId="{3B6E178D-AD54-4768-AF67-3A75F4789D37}" dt="2025-07-09T04:49:12.434" v="4" actId="20577"/>
        <pc:sldMkLst>
          <pc:docMk/>
          <pc:sldMk cId="2503456734" sldId="441"/>
        </pc:sldMkLst>
        <pc:spChg chg="mod">
          <ac:chgData name="Mukesh Dani" userId="df2387f9-0dd1-4f55-b638-ea0d71a8d4d2" providerId="ADAL" clId="{3B6E178D-AD54-4768-AF67-3A75F4789D37}" dt="2025-07-09T04:49:12.434" v="4" actId="20577"/>
          <ac:spMkLst>
            <pc:docMk/>
            <pc:sldMk cId="2503456734" sldId="441"/>
            <ac:spMk id="2" creationId="{A8950AF1-5927-289B-3E69-F4EEFBF85E0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3373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8AF30-7896-4A94-B667-2319A98E75BE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218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3373" y="6456218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4581F-A6E4-4E27-A271-B7A3F9493A3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756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4581F-A6E4-4E27-A271-B7A3F9493A3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5318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Image - Titl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3"/>
          <p:cNvSpPr>
            <a:spLocks noGrp="1"/>
          </p:cNvSpPr>
          <p:nvPr>
            <p:ph type="subTitle" idx="1" hasCustomPrompt="1"/>
          </p:nvPr>
        </p:nvSpPr>
        <p:spPr>
          <a:xfrm>
            <a:off x="4007288" y="1581618"/>
            <a:ext cx="5130684" cy="1103003"/>
          </a:xfrm>
        </p:spPr>
        <p:txBody>
          <a:bodyPr>
            <a:normAutofit/>
          </a:bodyPr>
          <a:lstStyle>
            <a:lvl1pPr marL="0" indent="0">
              <a:buNone/>
              <a:defRPr baseline="0">
                <a:latin typeface="Adani Medium" pitchFamily="2" charset="0"/>
              </a:defRPr>
            </a:lvl1pPr>
          </a:lstStyle>
          <a:p>
            <a:pPr algn="l"/>
            <a:r>
              <a:rPr lang="en-IN" dirty="0">
                <a:solidFill>
                  <a:srgbClr val="000000"/>
                </a:solidFill>
              </a:rPr>
              <a:t>Click to add title</a:t>
            </a:r>
          </a:p>
        </p:txBody>
      </p:sp>
      <p:pic>
        <p:nvPicPr>
          <p:cNvPr id="6" name="Picture 2" descr="D:\Corp Comm Department Work 2015\Brand Adani 2012\adani_gradient_master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940" y="2661762"/>
            <a:ext cx="502206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D:\Logos 2018\Adani logo\PNG\Adani logo _Origina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48" y="1581618"/>
            <a:ext cx="2496474" cy="14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121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7554"/>
            <a:ext cx="8229600" cy="3394472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75DF4-3AC0-4064-B920-C01CE0353AA3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85C1-D8A8-4E98-B28C-1FD972D8EC54}" type="slidenum">
              <a:rPr lang="en-IN" smtClean="0"/>
              <a:t>‹#›</a:t>
            </a:fld>
            <a:endParaRPr lang="en-IN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431448" y="1081318"/>
            <a:ext cx="8281104" cy="47148"/>
            <a:chOff x="521460" y="771510"/>
            <a:chExt cx="7921056" cy="47148"/>
          </a:xfrm>
        </p:grpSpPr>
        <p:pic>
          <p:nvPicPr>
            <p:cNvPr id="9" name="Picture 2" descr="D:\Corp Comm Department Work 2015\Brand Adani 2012\adani_gradient_master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460" y="771510"/>
              <a:ext cx="5022060" cy="4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Connector 9"/>
            <p:cNvCxnSpPr/>
            <p:nvPr/>
          </p:nvCxnSpPr>
          <p:spPr>
            <a:xfrm>
              <a:off x="521460" y="818658"/>
              <a:ext cx="792105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3" descr="D:\Logos 2018\Adani logo\PNG\Adani logo _Origina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420" y="4552014"/>
            <a:ext cx="1129804" cy="65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 userDrawn="1"/>
        </p:nvCxnSpPr>
        <p:spPr>
          <a:xfrm>
            <a:off x="432576" y="4642026"/>
            <a:ext cx="8279976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175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0" cap="none">
                <a:latin typeface="Adani Regular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75DF4-3AC0-4064-B920-C01CE0353AA3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85C1-D8A8-4E98-B28C-1FD972D8EC54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3" descr="D:\Logos 2018\Adani logo\PNG\Adani logo _Origina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420" y="4479059"/>
            <a:ext cx="1129804" cy="65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965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66386"/>
            <a:ext cx="4038600" cy="254555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66386"/>
            <a:ext cx="4038600" cy="254555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75DF4-3AC0-4064-B920-C01CE0353AA3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85C1-D8A8-4E98-B28C-1FD972D8EC54}" type="slidenum">
              <a:rPr lang="en-IN" smtClean="0"/>
              <a:t>‹#›</a:t>
            </a:fld>
            <a:endParaRPr lang="en-IN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431448" y="1021030"/>
            <a:ext cx="8281104" cy="47148"/>
            <a:chOff x="521460" y="771510"/>
            <a:chExt cx="7921056" cy="47148"/>
          </a:xfrm>
        </p:grpSpPr>
        <p:pic>
          <p:nvPicPr>
            <p:cNvPr id="9" name="Picture 2" descr="D:\Corp Comm Department Work 2015\Brand Adani 2012\adani_gradient_master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460" y="771510"/>
              <a:ext cx="5022060" cy="4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Connector 9"/>
            <p:cNvCxnSpPr/>
            <p:nvPr/>
          </p:nvCxnSpPr>
          <p:spPr>
            <a:xfrm>
              <a:off x="521460" y="818658"/>
              <a:ext cx="792105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3" descr="D:\Logos 2018\Adani logo\PNG\Adani logo _Origina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420" y="4530325"/>
            <a:ext cx="1129804" cy="65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614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75DF4-3AC0-4064-B920-C01CE0353AA3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85C1-D8A8-4E98-B28C-1FD972D8EC54}" type="slidenum">
              <a:rPr lang="en-IN" smtClean="0"/>
              <a:t>‹#›</a:t>
            </a:fld>
            <a:endParaRPr lang="en-IN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31448" y="1131558"/>
            <a:ext cx="8281104" cy="47148"/>
            <a:chOff x="521460" y="771510"/>
            <a:chExt cx="7921056" cy="47148"/>
          </a:xfrm>
        </p:grpSpPr>
        <p:pic>
          <p:nvPicPr>
            <p:cNvPr id="14" name="Picture 2" descr="D:\Corp Comm Department Work 2015\Brand Adani 2012\adani_gradient_master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460" y="771510"/>
              <a:ext cx="5022060" cy="4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Connector 14"/>
            <p:cNvCxnSpPr/>
            <p:nvPr/>
          </p:nvCxnSpPr>
          <p:spPr>
            <a:xfrm>
              <a:off x="521460" y="818658"/>
              <a:ext cx="792105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3" descr="D:\Logos 2018\Adani logo\PNG\Adani logo _Origina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420" y="4530325"/>
            <a:ext cx="1129804" cy="65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337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75DF4-3AC0-4064-B920-C01CE0353AA3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85C1-D8A8-4E98-B28C-1FD972D8EC54}" type="slidenum">
              <a:rPr lang="en-IN" smtClean="0"/>
              <a:t>‹#›</a:t>
            </a:fld>
            <a:endParaRPr lang="en-IN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431448" y="1131558"/>
            <a:ext cx="8281104" cy="47148"/>
            <a:chOff x="521460" y="771510"/>
            <a:chExt cx="7921056" cy="47148"/>
          </a:xfrm>
        </p:grpSpPr>
        <p:pic>
          <p:nvPicPr>
            <p:cNvPr id="7" name="Picture 2" descr="D:\Corp Comm Department Work 2015\Brand Adani 2012\adani_gradient_master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460" y="771510"/>
              <a:ext cx="5022060" cy="4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Straight Connector 7"/>
            <p:cNvCxnSpPr/>
            <p:nvPr/>
          </p:nvCxnSpPr>
          <p:spPr>
            <a:xfrm>
              <a:off x="521460" y="818658"/>
              <a:ext cx="792105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3" descr="D:\Logos 2018\Adani logo\PNG\Adani logo _Original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420" y="4530325"/>
            <a:ext cx="1129804" cy="65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31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75DF4-3AC0-4064-B920-C01CE0353AA3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85C1-D8A8-4E98-B28C-1FD972D8EC54}" type="slidenum">
              <a:rPr lang="en-IN" smtClean="0"/>
              <a:t>‹#›</a:t>
            </a:fld>
            <a:endParaRPr lang="en-IN"/>
          </a:p>
        </p:txBody>
      </p:sp>
      <p:pic>
        <p:nvPicPr>
          <p:cNvPr id="5" name="Picture 3" descr="D:\Logos 2018\Adani logo\PNG\Adani logo _Origina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420" y="4530325"/>
            <a:ext cx="1129804" cy="65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596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75DF4-3AC0-4064-B920-C01CE0353AA3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85C1-D8A8-4E98-B28C-1FD972D8EC54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3" descr="D:\Logos 2018\Adani logo\PNG\Adani logo _Origina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420" y="4530325"/>
            <a:ext cx="1129804" cy="65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034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75DF4-3AC0-4064-B920-C01CE0353AA3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85C1-D8A8-4E98-B28C-1FD972D8EC54}" type="slidenum">
              <a:rPr lang="en-IN" smtClean="0"/>
              <a:t>‹#›</a:t>
            </a:fld>
            <a:endParaRPr lang="en-IN"/>
          </a:p>
        </p:txBody>
      </p:sp>
      <p:pic>
        <p:nvPicPr>
          <p:cNvPr id="8" name="Picture 3" descr="D:\Logos 2018\Adani logo\PNG\Adani logo _Origina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420" y="4530325"/>
            <a:ext cx="1129804" cy="65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575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75DF4-3AC0-4064-B920-C01CE0353AA3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85C1-D8A8-4E98-B28C-1FD972D8EC54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3" descr="D:\Logos 2018\Adani logo\PNG\Adani logo _Origina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420" y="4530325"/>
            <a:ext cx="1129804" cy="65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7900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75DF4-3AC0-4064-B920-C01CE0353AA3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85C1-D8A8-4E98-B28C-1FD972D8EC54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3" descr="D:\Logos 2018\Adani logo\PNG\Adani logo _Origina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420" y="4530325"/>
            <a:ext cx="1129804" cy="65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3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75DF4-3AC0-4064-B920-C01CE0353AA3}" type="datetimeFigureOut">
              <a:rPr lang="en-IN" smtClean="0"/>
              <a:pPr/>
              <a:t>09-07-2025</a:t>
            </a:fld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 descr="A group of people sitting at a table&#10;&#10;Description generated with high confidence">
            <a:extLst>
              <a:ext uri="{FF2B5EF4-FFF2-40B4-BE49-F238E27FC236}">
                <a16:creationId xmlns:a16="http://schemas.microsoft.com/office/drawing/2014/main" id="{1139518B-9460-4BD4-8054-2DB17B3372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"/>
            <a:ext cx="9144358" cy="5143097"/>
          </a:xfrm>
          <a:prstGeom prst="rect">
            <a:avLst/>
          </a:prstGeom>
        </p:spPr>
      </p:pic>
      <p:sp>
        <p:nvSpPr>
          <p:cNvPr id="6" name="Subtitle 3"/>
          <p:cNvSpPr>
            <a:spLocks noGrp="1"/>
          </p:cNvSpPr>
          <p:nvPr>
            <p:ph type="subTitle" idx="1" hasCustomPrompt="1"/>
          </p:nvPr>
        </p:nvSpPr>
        <p:spPr>
          <a:xfrm>
            <a:off x="3752586" y="231438"/>
            <a:ext cx="5230002" cy="1080144"/>
          </a:xfrm>
        </p:spPr>
        <p:txBody>
          <a:bodyPr>
            <a:normAutofit/>
          </a:bodyPr>
          <a:lstStyle>
            <a:lvl1pPr marL="0" indent="0">
              <a:buNone/>
              <a:defRPr baseline="0">
                <a:latin typeface="Adani Medium" pitchFamily="2" charset="0"/>
              </a:defRPr>
            </a:lvl1pPr>
          </a:lstStyle>
          <a:p>
            <a:pPr algn="l"/>
            <a:r>
              <a:rPr lang="en-IN" dirty="0">
                <a:solidFill>
                  <a:srgbClr val="000000"/>
                </a:solidFill>
              </a:rPr>
              <a:t>Click to add title</a:t>
            </a:r>
          </a:p>
        </p:txBody>
      </p:sp>
      <p:pic>
        <p:nvPicPr>
          <p:cNvPr id="7" name="Picture 2" descr="D:\Corp Comm Department Work 2015\Brand Adani 2012\adani_gradient_master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238" y="1311582"/>
            <a:ext cx="5022060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D:\Logos 2018\Adani logo\PNG\Adani logo _Original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88" y="114880"/>
            <a:ext cx="2496474" cy="144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43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75DF4-3AC0-4064-B920-C01CE0353AA3}" type="datetimeFigureOut">
              <a:rPr lang="en-IN" smtClean="0"/>
              <a:pPr/>
              <a:t>09-07-2025</a:t>
            </a:fld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D659F-60B8-4FB9-ABDF-8DCF7EFEA8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946" y="2559557"/>
            <a:ext cx="9144001" cy="258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93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617A3B-1871-4CFF-AB8E-0BDE7F11C4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9144000" cy="5141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28950"/>
            <a:ext cx="7772400" cy="1021556"/>
          </a:xfrm>
        </p:spPr>
        <p:txBody>
          <a:bodyPr anchor="t">
            <a:normAutofit/>
          </a:bodyPr>
          <a:lstStyle>
            <a:lvl1pPr algn="l">
              <a:defRPr sz="2800" b="0" cap="none" baseline="0">
                <a:solidFill>
                  <a:schemeClr val="bg1"/>
                </a:solidFill>
                <a:latin typeface="Adani Regular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9575B-79F4-462B-BD8B-0038BD3A3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936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EF93A8-7F2D-4451-9A9D-39989544BD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9144000" cy="5141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28950"/>
            <a:ext cx="7772400" cy="1021556"/>
          </a:xfrm>
        </p:spPr>
        <p:txBody>
          <a:bodyPr anchor="t">
            <a:normAutofit/>
          </a:bodyPr>
          <a:lstStyle>
            <a:lvl1pPr algn="l">
              <a:defRPr sz="2800" b="0" cap="none" baseline="0">
                <a:solidFill>
                  <a:schemeClr val="bg1"/>
                </a:solidFill>
                <a:latin typeface="Adani Regular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9575B-79F4-462B-BD8B-0038BD3A3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83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DC30C0-F1CF-4DEB-9E47-A0928BA1CC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9144000" cy="5141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28950"/>
            <a:ext cx="7772400" cy="1021556"/>
          </a:xfrm>
        </p:spPr>
        <p:txBody>
          <a:bodyPr anchor="t">
            <a:normAutofit/>
          </a:bodyPr>
          <a:lstStyle>
            <a:lvl1pPr algn="l">
              <a:defRPr sz="2800" b="0" cap="none" baseline="0">
                <a:solidFill>
                  <a:schemeClr val="bg1"/>
                </a:solidFill>
                <a:latin typeface="Adani Regular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9575B-79F4-462B-BD8B-0038BD3A3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45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D4B4AB-B102-4B52-9298-4FDE1139D9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9144000" cy="5141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28950"/>
            <a:ext cx="7772400" cy="1021556"/>
          </a:xfrm>
        </p:spPr>
        <p:txBody>
          <a:bodyPr anchor="t">
            <a:normAutofit/>
          </a:bodyPr>
          <a:lstStyle>
            <a:lvl1pPr algn="l">
              <a:defRPr sz="2800" b="0" cap="none" baseline="0">
                <a:solidFill>
                  <a:schemeClr val="bg1"/>
                </a:solidFill>
                <a:latin typeface="Adani Regular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9575B-79F4-462B-BD8B-0038BD3A3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154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82B46E-A4EC-4A78-BEF5-04B547B906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"/>
            <a:ext cx="9144000" cy="5141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28950"/>
            <a:ext cx="7772400" cy="1021556"/>
          </a:xfrm>
        </p:spPr>
        <p:txBody>
          <a:bodyPr anchor="t">
            <a:normAutofit/>
          </a:bodyPr>
          <a:lstStyle>
            <a:lvl1pPr algn="l">
              <a:defRPr sz="2800" b="0" cap="none" baseline="0">
                <a:solidFill>
                  <a:schemeClr val="bg1"/>
                </a:solidFill>
                <a:latin typeface="Adani Regular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9575B-79F4-462B-BD8B-0038BD3A3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29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75DF4-3AC0-4064-B920-C01CE0353AA3}" type="datetimeFigureOut">
              <a:rPr lang="en-IN" smtClean="0"/>
              <a:t>09-07-2025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285C1-D8A8-4E98-B28C-1FD972D8EC54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3" descr="D:\Logos 2018\Adani logo\PNG\Adani logo _Origina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420" y="4479059"/>
            <a:ext cx="1129804" cy="65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4"/>
          <p:cNvSpPr>
            <a:spLocks noGrp="1"/>
          </p:cNvSpPr>
          <p:nvPr>
            <p:ph type="body" idx="1"/>
          </p:nvPr>
        </p:nvSpPr>
        <p:spPr>
          <a:xfrm>
            <a:off x="431448" y="1491606"/>
            <a:ext cx="7772400" cy="112514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latin typeface="Adani Medium" pitchFamily="2" charset="0"/>
              </a:defRPr>
            </a:lvl1pPr>
          </a:lstStyle>
          <a:p>
            <a:pPr lvl="0"/>
            <a:r>
              <a:rPr lang="en-GB">
                <a:solidFill>
                  <a:srgbClr val="000000"/>
                </a:solidFill>
              </a:rPr>
              <a:t>Click to edit Master text styles</a:t>
            </a:r>
          </a:p>
          <a:p>
            <a:pPr lvl="1"/>
            <a:r>
              <a:rPr lang="en-GB">
                <a:solidFill>
                  <a:srgbClr val="000000"/>
                </a:solidFill>
              </a:rPr>
              <a:t>Second level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521460" y="2706055"/>
            <a:ext cx="7921056" cy="45719"/>
            <a:chOff x="582897" y="3201834"/>
            <a:chExt cx="7921056" cy="45719"/>
          </a:xfrm>
        </p:grpSpPr>
        <p:pic>
          <p:nvPicPr>
            <p:cNvPr id="11" name="Picture 2" descr="D:\Corp Comm Department Work 2015\Brand Adani 2012\adani_gradient_master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897" y="3201834"/>
              <a:ext cx="5022060" cy="45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582897" y="3246601"/>
              <a:ext cx="7921056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59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Adani Regular" pitchFamily="2" charset="0"/>
              </a:defRPr>
            </a:lvl1pPr>
          </a:lstStyle>
          <a:p>
            <a:fld id="{C9D75DF4-3AC0-4064-B920-C01CE0353AA3}" type="datetimeFigureOut">
              <a:rPr lang="en-IN" smtClean="0"/>
              <a:pPr/>
              <a:t>09-07-2025</a:t>
            </a:fld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91856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Adani Regular" pitchFamily="2" charset="0"/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741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4" r:id="rId2"/>
    <p:sldLayoutId id="2147483685" r:id="rId3"/>
    <p:sldLayoutId id="2147483661" r:id="rId4"/>
    <p:sldLayoutId id="2147483662" r:id="rId5"/>
    <p:sldLayoutId id="2147483663" r:id="rId6"/>
    <p:sldLayoutId id="2147483682" r:id="rId7"/>
    <p:sldLayoutId id="2147483683" r:id="rId8"/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dani Medium" pitchFamily="2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dani Regular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dani Regular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dani Regular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dani Regular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dani Regular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3.xlsx"/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15.x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14.emf"/><Relationship Id="rId4" Type="http://schemas.openxmlformats.org/officeDocument/2006/relationships/package" Target="../embeddings/Microsoft_Excel_Worksheet1.xlsx"/><Relationship Id="rId9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851904" y="2106678"/>
            <a:ext cx="5130684" cy="519353"/>
          </a:xfrm>
        </p:spPr>
        <p:txBody>
          <a:bodyPr>
            <a:normAutofit/>
          </a:bodyPr>
          <a:lstStyle/>
          <a:p>
            <a:pPr algn="l"/>
            <a:r>
              <a:rPr lang="en-IN" sz="2800" dirty="0">
                <a:solidFill>
                  <a:srgbClr val="000000"/>
                </a:solidFill>
              </a:rPr>
              <a:t>Hospital Visit</a:t>
            </a:r>
          </a:p>
        </p:txBody>
      </p:sp>
      <p:pic>
        <p:nvPicPr>
          <p:cNvPr id="6" name="Picture 2" descr="D:\Corp Comm Department Work 2015\Brand Adani 2012\adani_gradient_mast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04" y="2661762"/>
            <a:ext cx="5292096" cy="4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E8B273-A103-C488-FAFC-6881FDC4D623}"/>
              </a:ext>
            </a:extLst>
          </p:cNvPr>
          <p:cNvSpPr txBox="1"/>
          <p:nvPr/>
        </p:nvSpPr>
        <p:spPr>
          <a:xfrm>
            <a:off x="5791201" y="333375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Segoe Sans"/>
              </a:rPr>
              <a:t>Presented by: </a:t>
            </a:r>
            <a:r>
              <a:rPr lang="en-US" i="0" dirty="0">
                <a:effectLst/>
                <a:latin typeface="Segoe Sans"/>
              </a:rPr>
              <a:t>Mukesh Dani</a:t>
            </a:r>
          </a:p>
        </p:txBody>
      </p:sp>
    </p:spTree>
    <p:extLst>
      <p:ext uri="{BB962C8B-B14F-4D97-AF65-F5344CB8AC3E}">
        <p14:creationId xmlns:p14="http://schemas.microsoft.com/office/powerpoint/2010/main" val="1708184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6ABAA7-F003-9044-0F77-C0DBE938A0FF}"/>
              </a:ext>
            </a:extLst>
          </p:cNvPr>
          <p:cNvSpPr txBox="1"/>
          <p:nvPr/>
        </p:nvSpPr>
        <p:spPr>
          <a:xfrm>
            <a:off x="441434" y="209550"/>
            <a:ext cx="832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GAIMS Pathology Lab Working: </a:t>
            </a:r>
            <a:r>
              <a:rPr lang="en-US" sz="1800" dirty="0">
                <a:solidFill>
                  <a:srgbClr val="000000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HOPS</a:t>
            </a:r>
            <a:endParaRPr lang="en-US" sz="1800" dirty="0">
              <a:effectLst/>
              <a:latin typeface="Adani Regular" panose="0200050300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diagram of a lab&#10;&#10;AI-generated content may be incorrect.">
            <a:extLst>
              <a:ext uri="{FF2B5EF4-FFF2-40B4-BE49-F238E27FC236}">
                <a16:creationId xmlns:a16="http://schemas.microsoft.com/office/drawing/2014/main" id="{73F1C384-3051-815F-43E0-D170BFDF2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80852"/>
            <a:ext cx="8305800" cy="3794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F1BF2C-E068-3C03-A226-A23E874D3A5E}"/>
              </a:ext>
            </a:extLst>
          </p:cNvPr>
          <p:cNvSpPr txBox="1"/>
          <p:nvPr/>
        </p:nvSpPr>
        <p:spPr>
          <a:xfrm>
            <a:off x="409903" y="4375609"/>
            <a:ext cx="4572000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u="sng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Issues: </a:t>
            </a:r>
            <a:r>
              <a:rPr lang="en-US" sz="1050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100% Perfect</a:t>
            </a:r>
            <a:endParaRPr lang="en-US" sz="1050" dirty="0">
              <a:effectLst/>
              <a:latin typeface="Adani Regular" panose="0200050300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529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863A74-F69A-FC65-67BC-B19B90094027}"/>
              </a:ext>
            </a:extLst>
          </p:cNvPr>
          <p:cNvSpPr txBox="1"/>
          <p:nvPr/>
        </p:nvSpPr>
        <p:spPr>
          <a:xfrm>
            <a:off x="381001" y="209550"/>
            <a:ext cx="838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GAIMS Radiology Workflow: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Neorad</a:t>
            </a:r>
            <a:r>
              <a:rPr lang="en-US" sz="1800" dirty="0">
                <a:solidFill>
                  <a:srgbClr val="000000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HOPS</a:t>
            </a:r>
            <a:endParaRPr lang="en-US" sz="1800" dirty="0">
              <a:effectLst/>
              <a:latin typeface="Adani Regular" panose="0200050300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C0577F-B1A3-F459-4245-55B8D7FBF2F1}"/>
              </a:ext>
            </a:extLst>
          </p:cNvPr>
          <p:cNvSpPr txBox="1"/>
          <p:nvPr/>
        </p:nvSpPr>
        <p:spPr>
          <a:xfrm>
            <a:off x="381001" y="4564618"/>
            <a:ext cx="7333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Issues:</a:t>
            </a:r>
            <a:r>
              <a:rPr lang="en-US" sz="1050" dirty="0"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Integration is Pending between HIMS and PACS System</a:t>
            </a:r>
            <a:endParaRPr lang="en-US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F3788E-E769-004A-6888-5ED382ED9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637905"/>
            <a:ext cx="7640116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78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593C58-E7A4-E7B3-16E6-006A19872A9E}"/>
              </a:ext>
            </a:extLst>
          </p:cNvPr>
          <p:cNvSpPr txBox="1"/>
          <p:nvPr/>
        </p:nvSpPr>
        <p:spPr>
          <a:xfrm>
            <a:off x="457200" y="13335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GAIMS Pharmacy and Discrepancy (HOPS)</a:t>
            </a:r>
            <a:endParaRPr lang="en-US" sz="1800" dirty="0">
              <a:effectLst/>
              <a:latin typeface="Adani Regular" panose="0200050300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D16202-908D-4351-42A5-B8B62F137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62460"/>
            <a:ext cx="8305800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4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991775-CB39-BE6F-D278-EEB0CE886428}"/>
              </a:ext>
            </a:extLst>
          </p:cNvPr>
          <p:cNvSpPr txBox="1"/>
          <p:nvPr/>
        </p:nvSpPr>
        <p:spPr>
          <a:xfrm>
            <a:off x="304800" y="209550"/>
            <a:ext cx="751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GAIMS CSSD (</a:t>
            </a:r>
            <a:r>
              <a:rPr lang="en-US" b="1" u="sng" dirty="0">
                <a:solidFill>
                  <a:srgbClr val="2F5496"/>
                </a:solidFill>
                <a:latin typeface="Adani Regular" panose="02000503000000020004" pitchFamily="2" charset="0"/>
                <a:cs typeface="Times New Roman" panose="02020603050405020304" pitchFamily="18" charset="0"/>
              </a:rPr>
              <a:t>Central Sterile Supply Department) </a:t>
            </a:r>
            <a:r>
              <a:rPr lang="en-US" sz="1800" b="1" u="sng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Workflow: </a:t>
            </a:r>
            <a:endParaRPr lang="en-US" sz="1800" dirty="0">
              <a:effectLst/>
              <a:latin typeface="Adani Regular" panose="0200050300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320CC6-973F-271E-41D7-B3B51C478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6" y="578882"/>
            <a:ext cx="7744906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53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A3F626-929B-60C5-A78F-3C2B6B3397C6}"/>
              </a:ext>
            </a:extLst>
          </p:cNvPr>
          <p:cNvSpPr txBox="1"/>
          <p:nvPr/>
        </p:nvSpPr>
        <p:spPr>
          <a:xfrm>
            <a:off x="228600" y="133350"/>
            <a:ext cx="751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 u="sng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GAIMS MRD (Medical Records Department) Workflow: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1FCF6A-07E3-24CB-F4C6-D68BEE5D8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91" y="502682"/>
            <a:ext cx="7468642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9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920824" y="1818616"/>
            <a:ext cx="2741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dani Medium" pitchFamily="2" charset="0"/>
              </a:rPr>
              <a:t>Thank You</a:t>
            </a:r>
            <a:endParaRPr lang="en-IN" sz="3200" dirty="0">
              <a:latin typeface="Adani Medium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3D659F-60B8-4FB9-ABDF-8DCF7EFEA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12" y="2598918"/>
            <a:ext cx="9144001" cy="2583180"/>
          </a:xfrm>
          <a:prstGeom prst="rect">
            <a:avLst/>
          </a:prstGeom>
        </p:spPr>
      </p:pic>
      <p:pic>
        <p:nvPicPr>
          <p:cNvPr id="1026" name="Picture 2" descr="C:\Users\30005286\Desktop\Adani with GWG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036" y="-5414"/>
            <a:ext cx="4035425" cy="122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73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D1D882-9E2E-0A4C-BDB6-1972D843DE21}"/>
              </a:ext>
            </a:extLst>
          </p:cNvPr>
          <p:cNvSpPr txBox="1"/>
          <p:nvPr/>
        </p:nvSpPr>
        <p:spPr>
          <a:xfrm>
            <a:off x="762000" y="1962150"/>
            <a:ext cx="7068537" cy="314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-US" sz="1050" b="1" kern="0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Unit Structure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050" dirty="0">
                <a:effectLst/>
                <a:latin typeface="Adani Regular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Unit Head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050" dirty="0">
                <a:effectLst/>
                <a:latin typeface="Adani Regular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Professor</a:t>
            </a: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050" dirty="0">
                <a:effectLst/>
                <a:latin typeface="Adani Regular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Assistant Professor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050" dirty="0">
                <a:effectLst/>
                <a:latin typeface="Adani Regular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etc.</a:t>
            </a:r>
          </a:p>
          <a:p>
            <a:pPr marL="0" marR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-US" sz="1050" b="1" kern="0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GAIMS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050" dirty="0">
                <a:latin typeface="Adani Regular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Different specialties have different unit structure Ex: ENT: 2, OPTHAL: 2 , DERMA: 1, ORTHO: 3, </a:t>
            </a:r>
            <a:br>
              <a:rPr lang="en-US" sz="1050" dirty="0">
                <a:latin typeface="Adani Regular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dirty="0">
                <a:latin typeface="Adani Regular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General Surgery: 3 etc.</a:t>
            </a:r>
          </a:p>
          <a:p>
            <a:pPr marR="0" lvl="0">
              <a:lnSpc>
                <a:spcPct val="107000"/>
              </a:lnSpc>
              <a:spcAft>
                <a:spcPts val="800"/>
              </a:spcAft>
            </a:pPr>
            <a:br>
              <a:rPr lang="en-US" sz="1050" dirty="0">
                <a:latin typeface="Adani Regular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050" b="1" kern="0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Medical College Establishment Guidelines</a:t>
            </a:r>
            <a:br>
              <a:rPr lang="en-US" sz="1050" b="1" kern="0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50" dirty="0">
                <a:effectLst/>
                <a:latin typeface="Adani Regular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 establish a medical college within a hospital, the National Medical Commission (NMC) has specific guidelines regarding the number of beds, workload of department and the corresponding number of seats for undergraduate (UG) and postgraduate (PG) courses.</a:t>
            </a:r>
          </a:p>
          <a:p>
            <a:endParaRPr lang="en-US" sz="1050" dirty="0">
              <a:latin typeface="Adani Regular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8DA3EE-76BA-03BB-FF16-2D154D349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68" y="102558"/>
            <a:ext cx="8391032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85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4594A-9A9D-139C-5610-6F938CFDB801}"/>
              </a:ext>
            </a:extLst>
          </p:cNvPr>
          <p:cNvSpPr txBox="1"/>
          <p:nvPr/>
        </p:nvSpPr>
        <p:spPr>
          <a:xfrm>
            <a:off x="533400" y="13335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Departments:</a:t>
            </a:r>
            <a:endParaRPr lang="en-US" sz="1800" b="1" dirty="0">
              <a:effectLst/>
              <a:latin typeface="Adani Regular" panose="0200050300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656BB89-59B3-BEA3-3FE9-AB8495EB0A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63882"/>
              </p:ext>
            </p:extLst>
          </p:nvPr>
        </p:nvGraphicFramePr>
        <p:xfrm>
          <a:off x="609600" y="666750"/>
          <a:ext cx="1552575" cy="413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552495" imgH="4133929" progId="Excel.Sheet.12">
                  <p:embed/>
                </p:oleObj>
              </mc:Choice>
              <mc:Fallback>
                <p:oleObj name="Worksheet" r:id="rId2" imgW="1552495" imgH="4133929" progId="Excel.Sheet.12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1656BB89-59B3-BEA3-3FE9-AB8495EB0A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9600" y="666750"/>
                        <a:ext cx="1552575" cy="413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A3828F0-A25C-C418-1812-6FC23D250D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044495"/>
              </p:ext>
            </p:extLst>
          </p:nvPr>
        </p:nvGraphicFramePr>
        <p:xfrm>
          <a:off x="2286000" y="692856"/>
          <a:ext cx="1552575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552495" imgH="1219200" progId="Excel.Sheet.12">
                  <p:embed/>
                </p:oleObj>
              </mc:Choice>
              <mc:Fallback>
                <p:oleObj name="Worksheet" r:id="rId4" imgW="1552495" imgH="1219200" progId="Excel.Sheet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0A3828F0-A25C-C418-1812-6FC23D250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0" y="692856"/>
                        <a:ext cx="1552575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391CC8DA-61E2-9501-FDB6-BF04E30D22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766698"/>
              </p:ext>
            </p:extLst>
          </p:nvPr>
        </p:nvGraphicFramePr>
        <p:xfrm>
          <a:off x="3962400" y="696384"/>
          <a:ext cx="1752600" cy="295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1752505" imgH="2952566" progId="Excel.Sheet.12">
                  <p:embed/>
                </p:oleObj>
              </mc:Choice>
              <mc:Fallback>
                <p:oleObj name="Worksheet" r:id="rId6" imgW="1752505" imgH="2952566" progId="Excel.Shee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391CC8DA-61E2-9501-FDB6-BF04E30D22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62400" y="696384"/>
                        <a:ext cx="1752600" cy="2952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1F82D71-A17E-6C02-ADC4-B6EF671EA8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2258"/>
              </p:ext>
            </p:extLst>
          </p:nvPr>
        </p:nvGraphicFramePr>
        <p:xfrm>
          <a:off x="5838825" y="696384"/>
          <a:ext cx="2257425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2257371" imgH="1733366" progId="Excel.Sheet.12">
                  <p:embed/>
                </p:oleObj>
              </mc:Choice>
              <mc:Fallback>
                <p:oleObj name="Worksheet" r:id="rId8" imgW="2257371" imgH="1733366" progId="Excel.Sheet.12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C1F82D71-A17E-6C02-ADC4-B6EF671EA8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38825" y="696384"/>
                        <a:ext cx="2257425" cy="1733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0590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950AF1-5927-289B-3E69-F4EEFBF85E01}"/>
              </a:ext>
            </a:extLst>
          </p:cNvPr>
          <p:cNvSpPr txBox="1"/>
          <p:nvPr/>
        </p:nvSpPr>
        <p:spPr>
          <a:xfrm>
            <a:off x="316212" y="31464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OPD </a:t>
            </a:r>
            <a:r>
              <a:rPr lang="en-US" sz="1800" b="1" u="sng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Workflow:</a:t>
            </a:r>
            <a:endParaRPr lang="en-US" sz="1800" b="1" dirty="0">
              <a:effectLst/>
              <a:latin typeface="Adani Regular" panose="0200050300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BE835D-F660-3E4E-C9BE-D3B956A4CEF7}"/>
              </a:ext>
            </a:extLst>
          </p:cNvPr>
          <p:cNvSpPr txBox="1"/>
          <p:nvPr/>
        </p:nvSpPr>
        <p:spPr>
          <a:xfrm>
            <a:off x="228600" y="4230380"/>
            <a:ext cx="757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Issues</a:t>
            </a:r>
            <a:r>
              <a:rPr lang="en-US" sz="180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050" dirty="0"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b="0" i="0" dirty="0">
                <a:effectLst/>
                <a:latin typeface="Adani Regular" panose="02000503000000020004" pitchFamily="2" charset="0"/>
              </a:rPr>
              <a:t>The doctor is not entering the clinical documentation of the patient's OPD visit into the HIMS software.</a:t>
            </a:r>
            <a:endParaRPr lang="en-US" sz="1050" dirty="0">
              <a:latin typeface="Adani Regular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4F45E2-084C-6554-3CD8-42441BF60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12" y="392256"/>
            <a:ext cx="8145012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56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CF7CE5-2F5E-477C-6D27-F2194D4681EC}"/>
              </a:ext>
            </a:extLst>
          </p:cNvPr>
          <p:cNvSpPr txBox="1"/>
          <p:nvPr/>
        </p:nvSpPr>
        <p:spPr>
          <a:xfrm>
            <a:off x="381000" y="13335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GAIMS IP Department Workflow:</a:t>
            </a:r>
            <a:r>
              <a:rPr lang="en-US" sz="1800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(HOPS)</a:t>
            </a:r>
            <a:endParaRPr lang="en-US" sz="1800" dirty="0">
              <a:effectLst/>
              <a:latin typeface="Adani Regular" panose="0200050300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diagram of a patient health system&#10;&#10;AI-generated content may be incorrect.">
            <a:extLst>
              <a:ext uri="{FF2B5EF4-FFF2-40B4-BE49-F238E27FC236}">
                <a16:creationId xmlns:a16="http://schemas.microsoft.com/office/drawing/2014/main" id="{90A82B9A-3947-B89C-2FD0-75DC3BD5A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1949"/>
            <a:ext cx="8305800" cy="2705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97A337-0437-4DE0-F40A-5892C5E242D0}"/>
              </a:ext>
            </a:extLst>
          </p:cNvPr>
          <p:cNvSpPr txBox="1"/>
          <p:nvPr/>
        </p:nvSpPr>
        <p:spPr>
          <a:xfrm>
            <a:off x="381000" y="3409950"/>
            <a:ext cx="8610600" cy="1389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Adani Regular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From Details: 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050" dirty="0">
                <a:effectLst/>
                <a:latin typeface="Adani Regular" panose="0200050300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Demographic -&gt; Diagnosis -&gt; Final Diagnosis (ICD 10 International Classification of Diseases) -&gt; Reason for Admission -&gt; Chief Complaint -&gt; Significant Findings-&gt; Investigations -&gt; Clinical Summary &amp; Course in Hospital -&gt; Surgery Details -&gt; Condition on Discharge-&gt; Medical Suggestions on Discharge -&gt; Advice on Discharge -&gt; Advice on Discharge</a:t>
            </a:r>
          </a:p>
          <a:p>
            <a:pPr>
              <a:buNone/>
            </a:pPr>
            <a:r>
              <a:rPr lang="en-US" sz="1800" b="1" u="sng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Issues: </a:t>
            </a:r>
            <a:r>
              <a:rPr lang="en-US" sz="1050" b="0" i="0" dirty="0">
                <a:effectLst/>
                <a:latin typeface="Adani Regular" panose="02000503000000020004" pitchFamily="2" charset="0"/>
              </a:rPr>
              <a:t>The doctor is not entering the clinical documentation of the patients  into the HIMS software.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00173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10B8AD-8311-2340-84E7-142DAA47F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8991600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2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A613A8-92F5-036A-F383-2FBAAD997752}"/>
              </a:ext>
            </a:extLst>
          </p:cNvPr>
          <p:cNvSpPr txBox="1"/>
          <p:nvPr/>
        </p:nvSpPr>
        <p:spPr>
          <a:xfrm>
            <a:off x="381000" y="20955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GAIMS OT Workflow:</a:t>
            </a:r>
            <a:r>
              <a:rPr lang="en-US" sz="1800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HOPS</a:t>
            </a:r>
            <a:endParaRPr lang="en-US" sz="1800" dirty="0">
              <a:effectLst/>
              <a:latin typeface="Adani Regular" panose="0200050300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806BB9-21CB-2C09-DF25-AF494B5C5DD4}"/>
              </a:ext>
            </a:extLst>
          </p:cNvPr>
          <p:cNvSpPr txBox="1"/>
          <p:nvPr/>
        </p:nvSpPr>
        <p:spPr>
          <a:xfrm>
            <a:off x="381000" y="4018677"/>
            <a:ext cx="79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u="sng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Issues: </a:t>
            </a:r>
            <a:r>
              <a:rPr lang="en-US" sz="1050" b="0" i="0" dirty="0">
                <a:effectLst/>
                <a:latin typeface="Adani Regular" panose="02000503000000020004" pitchFamily="2" charset="0"/>
              </a:rPr>
              <a:t>The doctor is not entering the clinical documentation of the patients into the HIMS software.</a:t>
            </a:r>
            <a:endParaRPr lang="en-US" sz="10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E11505-F368-3A0D-7CD7-6A893BF49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2" y="578882"/>
            <a:ext cx="8278380" cy="343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D01EE6-6DE1-6112-9197-02BFF299EF86}"/>
              </a:ext>
            </a:extLst>
          </p:cNvPr>
          <p:cNvSpPr txBox="1"/>
          <p:nvPr/>
        </p:nvSpPr>
        <p:spPr>
          <a:xfrm>
            <a:off x="457200" y="13335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GAIMS Store Workflow:</a:t>
            </a:r>
            <a:r>
              <a:rPr lang="en-US" sz="1800" b="1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b="1" dirty="0">
              <a:effectLst/>
              <a:latin typeface="Adani Regular" panose="0200050300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3A09E-3902-827B-6899-E7C2F8A81F48}"/>
              </a:ext>
            </a:extLst>
          </p:cNvPr>
          <p:cNvSpPr txBox="1"/>
          <p:nvPr/>
        </p:nvSpPr>
        <p:spPr>
          <a:xfrm>
            <a:off x="457200" y="449818"/>
            <a:ext cx="5876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Hospital + Medical College (HOPS &amp; Adobe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Ecosign</a:t>
            </a:r>
            <a:r>
              <a:rPr lang="en-US" sz="1800" dirty="0">
                <a:solidFill>
                  <a:srgbClr val="000000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Adani Regular" panose="0200050300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FE8D36-BD76-F1E5-493A-190300A0E91B}"/>
              </a:ext>
            </a:extLst>
          </p:cNvPr>
          <p:cNvSpPr txBox="1"/>
          <p:nvPr/>
        </p:nvSpPr>
        <p:spPr>
          <a:xfrm>
            <a:off x="126124" y="4635218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Issues</a:t>
            </a:r>
            <a:r>
              <a:rPr lang="en-US" sz="105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05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Issues as of now.</a:t>
            </a:r>
            <a:endParaRPr lang="en-US" sz="1050" dirty="0">
              <a:effectLst/>
              <a:latin typeface="Adani Regular" panose="0200050300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22C78A-EA20-1ED7-2568-7D68F9685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76" y="832097"/>
            <a:ext cx="8584324" cy="380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39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9BF9C4-BAE6-ED0C-698A-69F6E04BA937}"/>
              </a:ext>
            </a:extLst>
          </p:cNvPr>
          <p:cNvSpPr txBox="1"/>
          <p:nvPr/>
        </p:nvSpPr>
        <p:spPr>
          <a:xfrm>
            <a:off x="304800" y="209550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GAIMS Blood Bank Workflow:</a:t>
            </a:r>
            <a:r>
              <a:rPr lang="en-US" sz="1800" dirty="0">
                <a:solidFill>
                  <a:srgbClr val="000000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Adani Regular" panose="0200050300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A301D4-2A4B-C569-948E-A8BF58515AD7}"/>
              </a:ext>
            </a:extLst>
          </p:cNvPr>
          <p:cNvSpPr txBox="1"/>
          <p:nvPr/>
        </p:nvSpPr>
        <p:spPr>
          <a:xfrm>
            <a:off x="304800" y="526018"/>
            <a:ext cx="22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Soft Software</a:t>
            </a:r>
            <a:endParaRPr lang="en-US" sz="1800" dirty="0">
              <a:effectLst/>
              <a:latin typeface="Adani Regular" panose="0200050300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06E960-ABC7-1BFB-0085-69768AEA072D}"/>
              </a:ext>
            </a:extLst>
          </p:cNvPr>
          <p:cNvSpPr txBox="1"/>
          <p:nvPr/>
        </p:nvSpPr>
        <p:spPr>
          <a:xfrm>
            <a:off x="307428" y="4248150"/>
            <a:ext cx="3110147" cy="65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u="sng" dirty="0">
                <a:solidFill>
                  <a:srgbClr val="2F5496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Issues: </a:t>
            </a:r>
            <a:endParaRPr lang="en-US" sz="1800" dirty="0">
              <a:effectLst/>
              <a:latin typeface="Adani Regular" panose="0200050300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1050" b="1" dirty="0">
                <a:solidFill>
                  <a:srgbClr val="000000"/>
                </a:solidFill>
                <a:effectLst/>
                <a:latin typeface="Adani Regular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HIMS and Easy Software not integrated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0A0BF-30B4-9E6D-24A8-B428D5D3D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94278"/>
            <a:ext cx="7924800" cy="335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8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ani Group Corporate Presentation Template.pptx" id="{039FA31A-1F6F-41D5-975E-325BF45BBB86}" vid="{D73E1761-94E2-4127-BFBB-6C7B201CE7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d83b125-51cd-4350-805c-c0b9f580f8d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B19911532FB0459D25C336D5A9E810" ma:contentTypeVersion="16" ma:contentTypeDescription="Create a new document." ma:contentTypeScope="" ma:versionID="4ab8384e9dcc9f1951cbdcb894812b24">
  <xsd:schema xmlns:xsd="http://www.w3.org/2001/XMLSchema" xmlns:xs="http://www.w3.org/2001/XMLSchema" xmlns:p="http://schemas.microsoft.com/office/2006/metadata/properties" xmlns:ns3="bd83b125-51cd-4350-805c-c0b9f580f8d0" xmlns:ns4="0841c8c2-b51d-406d-bbed-c268c3ee3f04" targetNamespace="http://schemas.microsoft.com/office/2006/metadata/properties" ma:root="true" ma:fieldsID="5082b5827f6baf72e56dcbfc1e0e2b14" ns3:_="" ns4:_="">
    <xsd:import namespace="bd83b125-51cd-4350-805c-c0b9f580f8d0"/>
    <xsd:import namespace="0841c8c2-b51d-406d-bbed-c268c3ee3f0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SystemTags" minOccurs="0"/>
                <xsd:element ref="ns3:MediaServiceOCR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83b125-51cd-4350-805c-c0b9f580f8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41c8c2-b51d-406d-bbed-c268c3ee3f0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72CAF2-ECE7-4F2E-9355-917034083B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9A7308-FA9A-4FDA-9574-B5DF7BD074AE}">
  <ds:schemaRefs>
    <ds:schemaRef ds:uri="http://schemas.openxmlformats.org/package/2006/metadata/core-properties"/>
    <ds:schemaRef ds:uri="http://purl.org/dc/elements/1.1/"/>
    <ds:schemaRef ds:uri="bd83b125-51cd-4350-805c-c0b9f580f8d0"/>
    <ds:schemaRef ds:uri="http://schemas.microsoft.com/office/2006/documentManagement/types"/>
    <ds:schemaRef ds:uri="0841c8c2-b51d-406d-bbed-c268c3ee3f04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EB95757-B0C6-41B3-8524-F673A473C8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83b125-51cd-4350-805c-c0b9f580f8d0"/>
    <ds:schemaRef ds:uri="0841c8c2-b51d-406d-bbed-c268c3ee3f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AdaniGroupCorporateTemplate</Template>
  <TotalTime>1608</TotalTime>
  <Words>325</Words>
  <Application>Microsoft Office PowerPoint</Application>
  <PresentationFormat>On-screen Show (16:9)</PresentationFormat>
  <Paragraphs>35</Paragraphs>
  <Slides>15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Adani Medium</vt:lpstr>
      <vt:lpstr>Adani Regular</vt:lpstr>
      <vt:lpstr>Arial</vt:lpstr>
      <vt:lpstr>Calibri</vt:lpstr>
      <vt:lpstr>Calibri Light</vt:lpstr>
      <vt:lpstr>Segoe Sans</vt:lpstr>
      <vt:lpstr>Symbol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Mukesh Dani</dc:creator>
  <cp:lastModifiedBy>Mukesh Dani</cp:lastModifiedBy>
  <cp:revision>2</cp:revision>
  <cp:lastPrinted>2018-06-13T12:17:12Z</cp:lastPrinted>
  <dcterms:created xsi:type="dcterms:W3CDTF">2025-04-11T04:00:39Z</dcterms:created>
  <dcterms:modified xsi:type="dcterms:W3CDTF">2025-07-09T04:49:12Z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0x010100B5B19911532FB0459D25C336D5A9E810</vt:lpwstr>
  </property>
</Properties>
</file>